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67" r:id="rId2"/>
    <p:sldId id="257" r:id="rId3"/>
    <p:sldId id="294" r:id="rId4"/>
    <p:sldId id="295" r:id="rId5"/>
    <p:sldId id="296" r:id="rId6"/>
    <p:sldId id="293" r:id="rId7"/>
    <p:sldId id="278" r:id="rId8"/>
    <p:sldId id="280" r:id="rId9"/>
    <p:sldId id="284" r:id="rId10"/>
    <p:sldId id="289" r:id="rId11"/>
    <p:sldId id="271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250" autoAdjust="0"/>
  </p:normalViewPr>
  <p:slideViewPr>
    <p:cSldViewPr snapToGrid="0" snapToObjects="1">
      <p:cViewPr varScale="1">
        <p:scale>
          <a:sx n="100" d="100"/>
          <a:sy n="100" d="100"/>
        </p:scale>
        <p:origin x="130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6FB17F-2A85-46CB-993D-150CC44D6CF5}" type="datetimeFigureOut">
              <a:rPr lang="en-AU" smtClean="0"/>
              <a:t>17/11/2017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1F5353-0758-4A08-938F-4D007EEF126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16883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Frogs are amphibians, animals</a:t>
            </a:r>
            <a:r>
              <a:rPr lang="en-AU" baseline="0" dirty="0"/>
              <a:t> </a:t>
            </a:r>
            <a:r>
              <a:rPr lang="en-AU" dirty="0"/>
              <a:t>that live both on land and in</a:t>
            </a:r>
            <a:r>
              <a:rPr lang="en-AU" baseline="0" dirty="0"/>
              <a:t> </a:t>
            </a:r>
            <a:r>
              <a:rPr lang="en-AU" dirty="0"/>
              <a:t>water. One of the factors that</a:t>
            </a:r>
            <a:r>
              <a:rPr lang="en-AU" baseline="0" dirty="0"/>
              <a:t> </a:t>
            </a:r>
            <a:r>
              <a:rPr lang="en-AU" dirty="0"/>
              <a:t>allow frogs to move from water</a:t>
            </a:r>
            <a:r>
              <a:rPr lang="en-AU" baseline="0" dirty="0"/>
              <a:t> </a:t>
            </a:r>
            <a:r>
              <a:rPr lang="en-AU" dirty="0"/>
              <a:t>to land is their specialised skin.</a:t>
            </a:r>
          </a:p>
          <a:p>
            <a:r>
              <a:rPr lang="en-A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moist skin of a frog achieves a number of important biological</a:t>
            </a:r>
          </a:p>
          <a:p>
            <a:r>
              <a:rPr lang="en-A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functions including:</a:t>
            </a:r>
          </a:p>
          <a:p>
            <a:r>
              <a:rPr lang="en-A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absorbing oxygen and releasing carbon dioxide</a:t>
            </a:r>
          </a:p>
          <a:p>
            <a:r>
              <a:rPr lang="en-A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regulating their salt content and absorbing water</a:t>
            </a:r>
          </a:p>
          <a:p>
            <a:r>
              <a:rPr lang="en-A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changing colour to camouflage themselves</a:t>
            </a:r>
          </a:p>
          <a:p>
            <a:r>
              <a:rPr lang="en-A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secreting mucus to avoid drying out.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F5353-0758-4A08-938F-4D007EEF1265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201636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F5353-0758-4A08-938F-4D007EEF1265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543190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F5353-0758-4A08-938F-4D007EEF1265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724712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Frogs are amphibians, animals</a:t>
            </a:r>
            <a:r>
              <a:rPr lang="en-AU" baseline="0" dirty="0"/>
              <a:t> </a:t>
            </a:r>
            <a:r>
              <a:rPr lang="en-AU" dirty="0"/>
              <a:t>that live both on land and in</a:t>
            </a:r>
            <a:r>
              <a:rPr lang="en-AU" baseline="0" dirty="0"/>
              <a:t> </a:t>
            </a:r>
            <a:r>
              <a:rPr lang="en-AU" dirty="0"/>
              <a:t>water. One of the factors that</a:t>
            </a:r>
            <a:r>
              <a:rPr lang="en-AU" baseline="0" dirty="0"/>
              <a:t> </a:t>
            </a:r>
            <a:r>
              <a:rPr lang="en-AU" dirty="0"/>
              <a:t>allow frogs to move from water</a:t>
            </a:r>
            <a:r>
              <a:rPr lang="en-AU" baseline="0" dirty="0"/>
              <a:t> </a:t>
            </a:r>
            <a:r>
              <a:rPr lang="en-AU" dirty="0"/>
              <a:t>to land is their specialised skin.</a:t>
            </a:r>
          </a:p>
          <a:p>
            <a:r>
              <a:rPr lang="en-A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moist skin of a frog achieves a number of important biological</a:t>
            </a:r>
          </a:p>
          <a:p>
            <a:r>
              <a:rPr lang="en-A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functions including:</a:t>
            </a:r>
          </a:p>
          <a:p>
            <a:r>
              <a:rPr lang="en-A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absorbing oxygen and releasing carbon dioxide</a:t>
            </a:r>
          </a:p>
          <a:p>
            <a:r>
              <a:rPr lang="en-A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regulating their salt content and absorbing water</a:t>
            </a:r>
          </a:p>
          <a:p>
            <a:r>
              <a:rPr lang="en-A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changing colour to camouflage themselves</a:t>
            </a:r>
          </a:p>
          <a:p>
            <a:r>
              <a:rPr lang="en-A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secreting mucus to avoid drying out.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F5353-0758-4A08-938F-4D007EEF1265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20163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83B60-EC77-AF4A-8EC6-5A156CBB265C}" type="datetimeFigureOut">
              <a:rPr lang="en-US" smtClean="0"/>
              <a:t>11/17/2017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8630A-0C5F-5649-A8F2-64DF42FB8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771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83B60-EC77-AF4A-8EC6-5A156CBB265C}" type="datetimeFigureOut">
              <a:rPr lang="en-US" smtClean="0"/>
              <a:t>11/17/2017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8630A-0C5F-5649-A8F2-64DF42FB8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66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83B60-EC77-AF4A-8EC6-5A156CBB265C}" type="datetimeFigureOut">
              <a:rPr lang="en-US" smtClean="0"/>
              <a:t>11/17/2017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8630A-0C5F-5649-A8F2-64DF42FB8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909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83B60-EC77-AF4A-8EC6-5A156CBB265C}" type="datetimeFigureOut">
              <a:rPr lang="en-US" smtClean="0"/>
              <a:t>11/17/2017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8630A-0C5F-5649-A8F2-64DF42FB8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833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83B60-EC77-AF4A-8EC6-5A156CBB265C}" type="datetimeFigureOut">
              <a:rPr lang="en-US" smtClean="0"/>
              <a:t>11/17/2017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8630A-0C5F-5649-A8F2-64DF42FB8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507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83B60-EC77-AF4A-8EC6-5A156CBB265C}" type="datetimeFigureOut">
              <a:rPr lang="en-US" smtClean="0"/>
              <a:t>11/17/2017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8630A-0C5F-5649-A8F2-64DF42FB8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709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83B60-EC77-AF4A-8EC6-5A156CBB265C}" type="datetimeFigureOut">
              <a:rPr lang="en-US" smtClean="0"/>
              <a:t>11/17/2017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8630A-0C5F-5649-A8F2-64DF42FB8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899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83B60-EC77-AF4A-8EC6-5A156CBB265C}" type="datetimeFigureOut">
              <a:rPr lang="en-US" smtClean="0"/>
              <a:t>11/17/2017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8630A-0C5F-5649-A8F2-64DF42FB8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819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83B60-EC77-AF4A-8EC6-5A156CBB265C}" type="datetimeFigureOut">
              <a:rPr lang="en-US" smtClean="0"/>
              <a:t>11/17/2017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8630A-0C5F-5649-A8F2-64DF42FB8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808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83B60-EC77-AF4A-8EC6-5A156CBB265C}" type="datetimeFigureOut">
              <a:rPr lang="en-US" smtClean="0"/>
              <a:t>11/17/2017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8630A-0C5F-5649-A8F2-64DF42FB8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626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83B60-EC77-AF4A-8EC6-5A156CBB265C}" type="datetimeFigureOut">
              <a:rPr lang="en-US" smtClean="0"/>
              <a:t>11/17/2017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8630A-0C5F-5649-A8F2-64DF42FB8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486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683B60-EC77-AF4A-8EC6-5A156CBB265C}" type="datetimeFigureOut">
              <a:rPr lang="en-US" smtClean="0"/>
              <a:t>11/17/2017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F8630A-0C5F-5649-A8F2-64DF42FB8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012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owerpoint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88722" y="1096494"/>
            <a:ext cx="44981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latin typeface="Franklin Gothic Heavy" panose="020B0903020102020204" pitchFamily="34" charset="0"/>
                <a:cs typeface="FranklinGothic No.2"/>
              </a:rPr>
              <a:t>What are Frogs?</a:t>
            </a:r>
          </a:p>
        </p:txBody>
      </p:sp>
    </p:spTree>
    <p:extLst>
      <p:ext uri="{BB962C8B-B14F-4D97-AF65-F5344CB8AC3E}">
        <p14:creationId xmlns:p14="http://schemas.microsoft.com/office/powerpoint/2010/main" val="354712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58013" y="395526"/>
            <a:ext cx="6041695" cy="10202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AU" altLang="en-US" sz="4000" dirty="0" err="1">
                <a:solidFill>
                  <a:srgbClr val="002060"/>
                </a:solidFill>
                <a:latin typeface="Franklin Gothic Heavy" panose="020B0903020102020204" pitchFamily="34" charset="0"/>
              </a:rPr>
              <a:t>Perons</a:t>
            </a:r>
            <a:r>
              <a:rPr lang="en-AU" altLang="en-US" sz="4000" dirty="0">
                <a:solidFill>
                  <a:srgbClr val="002060"/>
                </a:solidFill>
                <a:latin typeface="Franklin Gothic Heavy" panose="020B0903020102020204" pitchFamily="34" charset="0"/>
              </a:rPr>
              <a:t> Tree Frog</a:t>
            </a:r>
            <a:br>
              <a:rPr lang="en-AU" altLang="en-US" sz="4000" dirty="0">
                <a:solidFill>
                  <a:srgbClr val="002060"/>
                </a:solidFill>
                <a:latin typeface="Franklin Gothic Heavy" panose="020B0903020102020204" pitchFamily="34" charset="0"/>
              </a:rPr>
            </a:br>
            <a:r>
              <a:rPr lang="en-AU" altLang="en-US" sz="2400" i="1" dirty="0" err="1">
                <a:solidFill>
                  <a:srgbClr val="002060"/>
                </a:solidFill>
                <a:latin typeface="Franklin Gothic Heavy" panose="020B0903020102020204" pitchFamily="34" charset="0"/>
              </a:rPr>
              <a:t>Litoria</a:t>
            </a:r>
            <a:r>
              <a:rPr lang="en-AU" altLang="en-US" sz="2400" i="1" dirty="0">
                <a:solidFill>
                  <a:srgbClr val="002060"/>
                </a:solidFill>
                <a:latin typeface="Franklin Gothic Heavy" panose="020B0903020102020204" pitchFamily="34" charset="0"/>
              </a:rPr>
              <a:t> </a:t>
            </a:r>
            <a:r>
              <a:rPr lang="en-AU" altLang="en-US" sz="2400" i="1" dirty="0" err="1">
                <a:solidFill>
                  <a:srgbClr val="002060"/>
                </a:solidFill>
                <a:latin typeface="Franklin Gothic Heavy" panose="020B0903020102020204" pitchFamily="34" charset="0"/>
              </a:rPr>
              <a:t>peronii</a:t>
            </a:r>
            <a:r>
              <a:rPr lang="en-AU" altLang="en-US" sz="2400" i="1" dirty="0">
                <a:solidFill>
                  <a:srgbClr val="002060"/>
                </a:solidFill>
                <a:latin typeface="Franklin Gothic Heavy" panose="020B0903020102020204" pitchFamily="34" charset="0"/>
              </a:rPr>
              <a:t> </a:t>
            </a:r>
            <a:r>
              <a:rPr lang="en-US" sz="2700" spc="100" dirty="0">
                <a:latin typeface="Franklin Gothic Heavy" panose="020B0903020102020204" pitchFamily="34" charset="0"/>
                <a:cs typeface="FranklinGothic No.2"/>
              </a:rPr>
              <a:t>	</a:t>
            </a:r>
          </a:p>
        </p:txBody>
      </p:sp>
      <p:sp>
        <p:nvSpPr>
          <p:cNvPr id="12" name="Rectangle 4"/>
          <p:cNvSpPr txBox="1">
            <a:spLocks noChangeArrowheads="1"/>
          </p:cNvSpPr>
          <p:nvPr/>
        </p:nvSpPr>
        <p:spPr>
          <a:xfrm>
            <a:off x="142875" y="1415805"/>
            <a:ext cx="6923749" cy="2930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altLang="en-US" sz="2800" dirty="0"/>
              <a:t>Common suburban frog</a:t>
            </a:r>
          </a:p>
          <a:p>
            <a:r>
              <a:rPr lang="en-AU" altLang="en-US" sz="2800" dirty="0"/>
              <a:t>Has black and yellow marbling on its thighs and armpits </a:t>
            </a:r>
          </a:p>
        </p:txBody>
      </p:sp>
      <p:sp>
        <p:nvSpPr>
          <p:cNvPr id="15" name="Rectangle 4"/>
          <p:cNvSpPr txBox="1">
            <a:spLocks noChangeArrowheads="1"/>
          </p:cNvSpPr>
          <p:nvPr/>
        </p:nvSpPr>
        <p:spPr>
          <a:xfrm>
            <a:off x="142862" y="2813688"/>
            <a:ext cx="5576804" cy="293052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altLang="en-US" sz="2800" dirty="0"/>
              <a:t>Eggs are laid in a floating raft which sinks a few hours later </a:t>
            </a:r>
          </a:p>
          <a:p>
            <a:r>
              <a:rPr lang="en-AU" altLang="en-US" sz="2800" dirty="0"/>
              <a:t>Found hiding by day in plant pots, drainpipes</a:t>
            </a:r>
          </a:p>
          <a:p>
            <a:r>
              <a:rPr lang="en-AU" altLang="en-US" sz="2800" dirty="0"/>
              <a:t>By night are sometimes seen on windowsills catching incoming insects</a:t>
            </a:r>
          </a:p>
        </p:txBody>
      </p:sp>
      <p:sp>
        <p:nvSpPr>
          <p:cNvPr id="13" name="Oval 12"/>
          <p:cNvSpPr/>
          <p:nvPr/>
        </p:nvSpPr>
        <p:spPr>
          <a:xfrm>
            <a:off x="6004488" y="2813688"/>
            <a:ext cx="2812939" cy="2812939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010082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704850" y="788600"/>
            <a:ext cx="38290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spc="100" dirty="0">
                <a:solidFill>
                  <a:schemeClr val="bg1"/>
                </a:solidFill>
                <a:latin typeface="Arial"/>
                <a:cs typeface="Arial"/>
              </a:rPr>
              <a:t>Image variable</a:t>
            </a:r>
          </a:p>
        </p:txBody>
      </p:sp>
      <p:pic>
        <p:nvPicPr>
          <p:cNvPr id="4" name="Picture 3" descr="powerpoint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705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-110696" y="615724"/>
            <a:ext cx="6275521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4800" spc="100" dirty="0">
                <a:solidFill>
                  <a:srgbClr val="002060"/>
                </a:solidFill>
                <a:latin typeface="Franklin Gothic Heavy" panose="020B0903020102020204" pitchFamily="34" charset="0"/>
                <a:cs typeface="FranklinGothic No.2"/>
              </a:rPr>
              <a:t>What are Frogs?</a:t>
            </a:r>
            <a:r>
              <a:rPr lang="en-US" sz="2700" spc="100" dirty="0">
                <a:latin typeface="Franklin Gothic Heavy" panose="020B0903020102020204" pitchFamily="34" charset="0"/>
                <a:cs typeface="FranklinGothic No.2"/>
              </a:rPr>
              <a:t>	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409839" y="1903326"/>
            <a:ext cx="8070484" cy="398127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altLang="en-US" dirty="0">
                <a:latin typeface="Frutiger LT Std 45 Light" pitchFamily="34" charset="0"/>
              </a:rPr>
              <a:t>Frogs are amphibians. They evolved ~280 million years ago.</a:t>
            </a:r>
          </a:p>
          <a:p>
            <a:r>
              <a:rPr lang="en-AU" altLang="en-US" dirty="0">
                <a:latin typeface="Frutiger LT Std 45 Light" pitchFamily="34" charset="0"/>
              </a:rPr>
              <a:t>Amphibian means ‘two lives’.</a:t>
            </a:r>
          </a:p>
          <a:p>
            <a:r>
              <a:rPr lang="en-AU" altLang="en-US" dirty="0">
                <a:latin typeface="Frutiger LT Std 45 Light" pitchFamily="34" charset="0"/>
              </a:rPr>
              <a:t>Amphibians include frogs, toads, salamanders and caecilians (snake-like animals).</a:t>
            </a:r>
          </a:p>
          <a:p>
            <a:r>
              <a:rPr lang="en-AU" altLang="en-US" dirty="0">
                <a:latin typeface="Frutiger LT Std 45 Light" pitchFamily="34" charset="0"/>
              </a:rPr>
              <a:t>Australia has ~200 species of native amphibians (all frogs!).</a:t>
            </a:r>
          </a:p>
          <a:p>
            <a:r>
              <a:rPr lang="en-AU" altLang="en-US" dirty="0">
                <a:latin typeface="Frutiger LT Std 45 Light" pitchFamily="34" charset="0"/>
              </a:rPr>
              <a:t>Frogs are cold-blooded, vertebrate animals.  </a:t>
            </a:r>
          </a:p>
        </p:txBody>
      </p:sp>
    </p:spTree>
    <p:extLst>
      <p:ext uri="{BB962C8B-B14F-4D97-AF65-F5344CB8AC3E}">
        <p14:creationId xmlns:p14="http://schemas.microsoft.com/office/powerpoint/2010/main" val="36631110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758950" y="5762702"/>
            <a:ext cx="28638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bg1"/>
                </a:solidFill>
                <a:latin typeface="Arial"/>
                <a:cs typeface="Arial"/>
              </a:rPr>
              <a:t>TITLE OF PRESENTATION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8166" y="273342"/>
            <a:ext cx="625692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4800" spc="100" dirty="0">
                <a:solidFill>
                  <a:srgbClr val="002060"/>
                </a:solidFill>
                <a:latin typeface="Franklin Gothic Heavy" panose="020B0903020102020204" pitchFamily="34" charset="0"/>
              </a:rPr>
              <a:t>Features of a Frog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827087" y="5924284"/>
            <a:ext cx="8316913" cy="28232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</p:txBody>
      </p:sp>
      <p:pic>
        <p:nvPicPr>
          <p:cNvPr id="2" name="Picture 2" descr="Green Tree Fro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059" y="2206624"/>
            <a:ext cx="3800539" cy="2695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>
            <a:endCxn id="12" idx="1"/>
          </p:cNvCxnSpPr>
          <p:nvPr/>
        </p:nvCxnSpPr>
        <p:spPr>
          <a:xfrm flipV="1">
            <a:off x="5225125" y="3133253"/>
            <a:ext cx="1905812" cy="410647"/>
          </a:xfrm>
          <a:prstGeom prst="line">
            <a:avLst/>
          </a:prstGeom>
          <a:ln w="12700">
            <a:headEnd type="oval"/>
            <a:tailEnd type="non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130937" y="2963976"/>
            <a:ext cx="1532792" cy="33855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AU" sz="1600" dirty="0">
                <a:latin typeface="Frutiger LT Std 45 Light" pitchFamily="34" charset="0"/>
              </a:rPr>
              <a:t>Soft, moist skin</a:t>
            </a:r>
          </a:p>
        </p:txBody>
      </p:sp>
      <p:cxnSp>
        <p:nvCxnSpPr>
          <p:cNvPr id="16" name="Straight Connector 15"/>
          <p:cNvCxnSpPr>
            <a:endCxn id="20" idx="1"/>
          </p:cNvCxnSpPr>
          <p:nvPr/>
        </p:nvCxnSpPr>
        <p:spPr>
          <a:xfrm>
            <a:off x="5509347" y="4213500"/>
            <a:ext cx="1621590" cy="532655"/>
          </a:xfrm>
          <a:prstGeom prst="line">
            <a:avLst/>
          </a:prstGeom>
          <a:ln w="12700">
            <a:headEnd type="oval"/>
            <a:tailEnd type="non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130937" y="4453767"/>
            <a:ext cx="1326004" cy="5847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AU" sz="1600" dirty="0">
                <a:latin typeface="Frutiger LT Std 45 Light" pitchFamily="34" charset="0"/>
              </a:rPr>
              <a:t>Hind limb</a:t>
            </a:r>
          </a:p>
          <a:p>
            <a:pPr algn="ctr"/>
            <a:r>
              <a:rPr lang="en-AU" sz="1600" dirty="0">
                <a:latin typeface="Frutiger LT Std 45 Light" pitchFamily="34" charset="0"/>
              </a:rPr>
              <a:t>(for jumping)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4201714" y="1981200"/>
            <a:ext cx="1380279" cy="932379"/>
          </a:xfrm>
          <a:prstGeom prst="line">
            <a:avLst/>
          </a:prstGeom>
          <a:ln w="12700">
            <a:headEnd type="oval"/>
            <a:tailEnd type="non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527550" y="1634609"/>
            <a:ext cx="2115964" cy="33855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AU" sz="1600" dirty="0">
                <a:latin typeface="Frutiger LT Std 45 Light" pitchFamily="34" charset="0"/>
              </a:rPr>
              <a:t>Tympanum (ear drum)</a:t>
            </a:r>
          </a:p>
        </p:txBody>
      </p:sp>
      <p:cxnSp>
        <p:nvCxnSpPr>
          <p:cNvPr id="24" name="Straight Connector 23"/>
          <p:cNvCxnSpPr/>
          <p:nvPr/>
        </p:nvCxnSpPr>
        <p:spPr>
          <a:xfrm flipH="1" flipV="1">
            <a:off x="2914650" y="1984891"/>
            <a:ext cx="885824" cy="664905"/>
          </a:xfrm>
          <a:prstGeom prst="line">
            <a:avLst/>
          </a:prstGeom>
          <a:ln w="12700">
            <a:headEnd type="oval"/>
            <a:tailEnd type="non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129212" y="1628775"/>
            <a:ext cx="1538691" cy="33855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AU" sz="1600" dirty="0">
                <a:latin typeface="Frutiger LT Std 45 Light" pitchFamily="34" charset="0"/>
              </a:rPr>
              <a:t>Protruding eyes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4533901" y="4376669"/>
            <a:ext cx="238124" cy="709681"/>
          </a:xfrm>
          <a:prstGeom prst="line">
            <a:avLst/>
          </a:prstGeom>
          <a:ln w="12700">
            <a:headEnd type="oval"/>
            <a:tailEnd type="non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913456" y="5086350"/>
            <a:ext cx="1717137" cy="5847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AU" sz="1600" dirty="0">
                <a:latin typeface="Frutiger LT Std 45 Light" pitchFamily="34" charset="0"/>
              </a:rPr>
              <a:t>Digits</a:t>
            </a:r>
          </a:p>
          <a:p>
            <a:pPr algn="ctr"/>
            <a:r>
              <a:rPr lang="en-AU" sz="1600" dirty="0">
                <a:latin typeface="Frutiger LT Std 45 Light" pitchFamily="34" charset="0"/>
              </a:rPr>
              <a:t>(4 fingers, 5 toes)</a:t>
            </a:r>
          </a:p>
        </p:txBody>
      </p:sp>
      <p:cxnSp>
        <p:nvCxnSpPr>
          <p:cNvPr id="32" name="Straight Connector 31"/>
          <p:cNvCxnSpPr/>
          <p:nvPr/>
        </p:nvCxnSpPr>
        <p:spPr>
          <a:xfrm flipH="1">
            <a:off x="2141335" y="3994667"/>
            <a:ext cx="2481465" cy="1067802"/>
          </a:xfrm>
          <a:prstGeom prst="line">
            <a:avLst/>
          </a:prstGeom>
          <a:ln w="12700">
            <a:headEnd type="oval"/>
            <a:tailEnd type="non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050330" y="4901684"/>
            <a:ext cx="990464" cy="33855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AU" sz="1600" dirty="0">
                <a:latin typeface="Frutiger LT Std 45 Light" pitchFamily="34" charset="0"/>
              </a:rPr>
              <a:t>Fore limb</a:t>
            </a:r>
          </a:p>
        </p:txBody>
      </p:sp>
      <p:cxnSp>
        <p:nvCxnSpPr>
          <p:cNvPr id="35" name="Straight Connector 34"/>
          <p:cNvCxnSpPr>
            <a:endCxn id="37" idx="3"/>
          </p:cNvCxnSpPr>
          <p:nvPr/>
        </p:nvCxnSpPr>
        <p:spPr>
          <a:xfrm flipH="1" flipV="1">
            <a:off x="1828460" y="2676619"/>
            <a:ext cx="1648166" cy="30778"/>
          </a:xfrm>
          <a:prstGeom prst="line">
            <a:avLst/>
          </a:prstGeom>
          <a:ln w="12700">
            <a:headEnd type="oval"/>
            <a:tailEnd type="non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02456" y="2384231"/>
            <a:ext cx="1326004" cy="5847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AU" sz="1600" dirty="0">
                <a:latin typeface="Frutiger LT Std 45 Light" pitchFamily="34" charset="0"/>
              </a:rPr>
              <a:t>External </a:t>
            </a:r>
            <a:r>
              <a:rPr lang="en-AU" sz="1600" dirty="0" err="1">
                <a:latin typeface="Frutiger LT Std 45 Light" pitchFamily="34" charset="0"/>
              </a:rPr>
              <a:t>nare</a:t>
            </a:r>
            <a:endParaRPr lang="en-AU" sz="1600" dirty="0">
              <a:latin typeface="Frutiger LT Std 45 Light" pitchFamily="34" charset="0"/>
            </a:endParaRPr>
          </a:p>
          <a:p>
            <a:pPr algn="ctr"/>
            <a:r>
              <a:rPr lang="en-AU" sz="1600" dirty="0">
                <a:latin typeface="Frutiger LT Std 45 Light" pitchFamily="34" charset="0"/>
              </a:rPr>
              <a:t>(nostril)</a:t>
            </a:r>
          </a:p>
        </p:txBody>
      </p:sp>
      <p:cxnSp>
        <p:nvCxnSpPr>
          <p:cNvPr id="43" name="Straight Connector 42"/>
          <p:cNvCxnSpPr>
            <a:endCxn id="45" idx="1"/>
          </p:cNvCxnSpPr>
          <p:nvPr/>
        </p:nvCxnSpPr>
        <p:spPr>
          <a:xfrm flipV="1">
            <a:off x="5956147" y="3853550"/>
            <a:ext cx="1047458" cy="66897"/>
          </a:xfrm>
          <a:prstGeom prst="line">
            <a:avLst/>
          </a:prstGeom>
          <a:ln w="12700">
            <a:headEnd type="oval"/>
            <a:tailEnd type="non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7003605" y="3684273"/>
            <a:ext cx="1814920" cy="33855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AU" sz="1600" dirty="0">
                <a:latin typeface="Frutiger LT Std 45 Light" pitchFamily="34" charset="0"/>
              </a:rPr>
              <a:t>Adults have no tail</a:t>
            </a:r>
          </a:p>
        </p:txBody>
      </p:sp>
      <p:cxnSp>
        <p:nvCxnSpPr>
          <p:cNvPr id="25" name="Straight Connector 24"/>
          <p:cNvCxnSpPr>
            <a:cxnSpLocks/>
            <a:endCxn id="26" idx="2"/>
          </p:cNvCxnSpPr>
          <p:nvPr/>
        </p:nvCxnSpPr>
        <p:spPr>
          <a:xfrm flipV="1">
            <a:off x="4999553" y="2585518"/>
            <a:ext cx="2863667" cy="422734"/>
          </a:xfrm>
          <a:prstGeom prst="line">
            <a:avLst/>
          </a:prstGeom>
          <a:ln w="12700">
            <a:prstDash val="dash"/>
            <a:headEnd type="oval"/>
            <a:tailEnd type="non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045271" y="2000743"/>
            <a:ext cx="1635897" cy="5847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AU" sz="1600" dirty="0">
                <a:latin typeface="Frutiger LT Std 45 Light" pitchFamily="34" charset="0"/>
              </a:rPr>
              <a:t>Backbone and</a:t>
            </a:r>
          </a:p>
          <a:p>
            <a:pPr algn="ctr"/>
            <a:r>
              <a:rPr lang="en-AU" sz="1600" dirty="0">
                <a:latin typeface="Frutiger LT Std 45 Light" pitchFamily="34" charset="0"/>
              </a:rPr>
              <a:t>internal skeleton</a:t>
            </a:r>
          </a:p>
        </p:txBody>
      </p:sp>
      <p:cxnSp>
        <p:nvCxnSpPr>
          <p:cNvPr id="34" name="Straight Connector 33"/>
          <p:cNvCxnSpPr>
            <a:endCxn id="36" idx="3"/>
          </p:cNvCxnSpPr>
          <p:nvPr/>
        </p:nvCxnSpPr>
        <p:spPr>
          <a:xfrm flipH="1">
            <a:off x="2268644" y="3306278"/>
            <a:ext cx="2022992" cy="424162"/>
          </a:xfrm>
          <a:prstGeom prst="line">
            <a:avLst/>
          </a:prstGeom>
          <a:ln w="12700">
            <a:prstDash val="dash"/>
            <a:headEnd type="oval"/>
            <a:tailEnd type="non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807988" y="3438052"/>
            <a:ext cx="1460656" cy="5847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AU" sz="1600" dirty="0">
                <a:latin typeface="Frutiger LT Std 45 Light" pitchFamily="34" charset="0"/>
              </a:rPr>
              <a:t>Simple sac-like</a:t>
            </a:r>
          </a:p>
          <a:p>
            <a:pPr algn="ctr"/>
            <a:r>
              <a:rPr lang="en-AU" sz="1600" dirty="0">
                <a:latin typeface="Frutiger LT Std 45 Light" pitchFamily="34" charset="0"/>
              </a:rPr>
              <a:t>lungs</a:t>
            </a:r>
          </a:p>
        </p:txBody>
      </p:sp>
    </p:spTree>
    <p:extLst>
      <p:ext uri="{BB962C8B-B14F-4D97-AF65-F5344CB8AC3E}">
        <p14:creationId xmlns:p14="http://schemas.microsoft.com/office/powerpoint/2010/main" val="16369784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758950" y="5762702"/>
            <a:ext cx="28638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bg1"/>
                </a:solidFill>
                <a:latin typeface="Arial"/>
                <a:cs typeface="Arial"/>
              </a:rPr>
              <a:t>TITLE OF PRESENTATION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6673" y="393677"/>
            <a:ext cx="6197927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4800" spc="100" dirty="0">
                <a:solidFill>
                  <a:srgbClr val="002060"/>
                </a:solidFill>
                <a:latin typeface="Franklin Gothic Heavy" panose="020B0903020102020204" pitchFamily="34" charset="0"/>
              </a:rPr>
              <a:t>Frog Skin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206673" y="1266092"/>
            <a:ext cx="8851602" cy="46037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3000" dirty="0">
                <a:latin typeface="Frutiger LT Std 45 Light" pitchFamily="34" charset="0"/>
              </a:rPr>
              <a:t>Frogs live on land and in water.</a:t>
            </a:r>
          </a:p>
          <a:p>
            <a:r>
              <a:rPr lang="en-AU" sz="3000" dirty="0">
                <a:latin typeface="Frutiger LT Std 45 Light" pitchFamily="34" charset="0"/>
              </a:rPr>
              <a:t>Their specialised skin allows them to live on land.</a:t>
            </a:r>
          </a:p>
          <a:p>
            <a:r>
              <a:rPr lang="en-AU" sz="3000" dirty="0">
                <a:latin typeface="Frutiger LT Std 45 Light" pitchFamily="34" charset="0"/>
              </a:rPr>
              <a:t>Their moist skin has important biological functions including:</a:t>
            </a:r>
          </a:p>
          <a:p>
            <a:endParaRPr lang="en-AU" sz="800" dirty="0">
              <a:latin typeface="Frutiger LT Std 45 Light" pitchFamily="34" charset="0"/>
            </a:endParaRPr>
          </a:p>
          <a:p>
            <a:pPr lvl="1"/>
            <a:r>
              <a:rPr lang="en-AU" sz="2400" dirty="0">
                <a:latin typeface="Frutiger LT Std 45 Light" pitchFamily="34" charset="0"/>
              </a:rPr>
              <a:t>absorbing oxygen and releasing carbon dioxide</a:t>
            </a:r>
          </a:p>
          <a:p>
            <a:pPr lvl="1"/>
            <a:endParaRPr lang="en-AU" sz="800" dirty="0">
              <a:latin typeface="Frutiger LT Std 45 Light" pitchFamily="34" charset="0"/>
            </a:endParaRPr>
          </a:p>
          <a:p>
            <a:pPr lvl="1"/>
            <a:r>
              <a:rPr lang="en-AU" sz="2400" dirty="0">
                <a:latin typeface="Frutiger LT Std 45 Light" pitchFamily="34" charset="0"/>
              </a:rPr>
              <a:t>regulating their salt content and absorbing water</a:t>
            </a:r>
          </a:p>
          <a:p>
            <a:pPr lvl="1"/>
            <a:endParaRPr lang="en-AU" sz="800" dirty="0">
              <a:latin typeface="Frutiger LT Std 45 Light" pitchFamily="34" charset="0"/>
            </a:endParaRPr>
          </a:p>
          <a:p>
            <a:pPr lvl="1"/>
            <a:r>
              <a:rPr lang="en-AU" sz="2400" dirty="0">
                <a:latin typeface="Frutiger LT Std 45 Light" pitchFamily="34" charset="0"/>
              </a:rPr>
              <a:t>changing colour to camouflage themselves</a:t>
            </a:r>
          </a:p>
          <a:p>
            <a:pPr lvl="1"/>
            <a:endParaRPr lang="en-AU" sz="800" dirty="0">
              <a:latin typeface="Frutiger LT Std 45 Light" pitchFamily="34" charset="0"/>
            </a:endParaRPr>
          </a:p>
          <a:p>
            <a:pPr lvl="1"/>
            <a:r>
              <a:rPr lang="en-AU" sz="2400" dirty="0">
                <a:latin typeface="Frutiger LT Std 45 Light" pitchFamily="34" charset="0"/>
              </a:rPr>
              <a:t>secreting mucous to avoid drying out.</a:t>
            </a:r>
          </a:p>
        </p:txBody>
      </p:sp>
    </p:spTree>
    <p:extLst>
      <p:ext uri="{BB962C8B-B14F-4D97-AF65-F5344CB8AC3E}">
        <p14:creationId xmlns:p14="http://schemas.microsoft.com/office/powerpoint/2010/main" val="2642768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9033" y="235414"/>
            <a:ext cx="2693265" cy="1903101"/>
          </a:xfrm>
          <a:prstGeom prst="rect">
            <a:avLst/>
          </a:prstGeom>
        </p:spPr>
      </p:pic>
      <p:pic>
        <p:nvPicPr>
          <p:cNvPr id="5124" name="Picture 4" descr="Spotted Marsh Frog Life cycl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9" t="10129" r="6099" b="5961"/>
          <a:stretch/>
        </p:blipFill>
        <p:spPr bwMode="auto">
          <a:xfrm>
            <a:off x="2385219" y="3000257"/>
            <a:ext cx="4542584" cy="2996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758950" y="5762702"/>
            <a:ext cx="28638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bg1"/>
                </a:solidFill>
                <a:latin typeface="Arial"/>
                <a:cs typeface="Arial"/>
              </a:rPr>
              <a:t>TITLE OF PRESENTATION </a:t>
            </a:r>
          </a:p>
        </p:txBody>
      </p:sp>
      <p:sp>
        <p:nvSpPr>
          <p:cNvPr id="2" name="Rectangle 1"/>
          <p:cNvSpPr/>
          <p:nvPr/>
        </p:nvSpPr>
        <p:spPr>
          <a:xfrm>
            <a:off x="4809916" y="5612009"/>
            <a:ext cx="132131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AU" sz="800" dirty="0">
                <a:latin typeface="Frutiger LT Std 45 Light" pitchFamily="34" charset="0"/>
              </a:rPr>
              <a:t>© Australian Museum</a:t>
            </a:r>
            <a:endParaRPr lang="en-AU" sz="800" i="1" dirty="0">
              <a:latin typeface="Frutiger LT Std 45 Ligh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749" y="333140"/>
            <a:ext cx="560070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4800" spc="100" dirty="0">
                <a:solidFill>
                  <a:srgbClr val="002060"/>
                </a:solidFill>
                <a:latin typeface="Franklin Gothic Heavy" panose="020B0903020102020204" pitchFamily="34" charset="0"/>
              </a:rPr>
              <a:t>Frog Life Cycle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85749" y="1070949"/>
            <a:ext cx="875654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>
                <a:latin typeface="Frutiger LT Std 45 Light" pitchFamily="34" charset="0"/>
              </a:rPr>
              <a:t>Frogs have slightly different life cycles depending on their habitat.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800" i="1" dirty="0">
              <a:latin typeface="Frutiger LT Std 45 Light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>
                <a:latin typeface="Frutiger LT Std 45 Light" pitchFamily="34" charset="0"/>
              </a:rPr>
              <a:t>Frogs have the following 4 basic stages in their life cycle: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5749" y="3505765"/>
            <a:ext cx="228940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1600" b="1" dirty="0">
                <a:latin typeface="Frutiger LT Std 45 Light" pitchFamily="34" charset="0"/>
              </a:rPr>
              <a:t>Eggs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>
                <a:latin typeface="Frutiger LT Std 45 Light" pitchFamily="34" charset="0"/>
              </a:rPr>
              <a:t>Laid in or near water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>
                <a:latin typeface="Frutiger LT Std 45 Light" pitchFamily="34" charset="0"/>
              </a:rPr>
              <a:t>Eggs have no shell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>
                <a:latin typeface="Frutiger LT Std 45 Light" pitchFamily="34" charset="0"/>
              </a:rPr>
              <a:t>Need water so they</a:t>
            </a:r>
          </a:p>
          <a:p>
            <a:r>
              <a:rPr lang="en-AU" sz="1600" dirty="0">
                <a:latin typeface="Frutiger LT Std 45 Light" pitchFamily="34" charset="0"/>
              </a:rPr>
              <a:t>     don’t dry out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54336" y="2348222"/>
            <a:ext cx="27318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1600" b="1" dirty="0">
                <a:latin typeface="Frutiger LT Std 45 Light" pitchFamily="34" charset="0"/>
              </a:rPr>
              <a:t>Tadpole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>
                <a:latin typeface="Frutiger LT Std 45 Light" pitchFamily="34" charset="0"/>
              </a:rPr>
              <a:t>Breathe with external gills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>
                <a:latin typeface="Frutiger LT Std 45 Light" pitchFamily="34" charset="0"/>
              </a:rPr>
              <a:t>Hind limbs develop first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726151" y="2813476"/>
            <a:ext cx="23161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1600" b="1" dirty="0" err="1">
                <a:latin typeface="Frutiger LT Std 45 Light" pitchFamily="34" charset="0"/>
              </a:rPr>
              <a:t>Metamorph</a:t>
            </a:r>
            <a:endParaRPr lang="en-AU" sz="1600" b="1" dirty="0">
              <a:latin typeface="Frutiger LT Std 45 Light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>
                <a:latin typeface="Frutiger LT Std 45 Light" pitchFamily="34" charset="0"/>
              </a:rPr>
              <a:t>Tail still present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>
                <a:latin typeface="Frutiger LT Std 45 Light" pitchFamily="34" charset="0"/>
              </a:rPr>
              <a:t>Fore limbs developed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16612" y="4396292"/>
            <a:ext cx="211788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1600" b="1" dirty="0">
                <a:latin typeface="Frutiger LT Std 45 Light" pitchFamily="34" charset="0"/>
              </a:rPr>
              <a:t>Adult Frog</a:t>
            </a:r>
            <a:endParaRPr lang="en-AU" sz="1600" dirty="0">
              <a:latin typeface="Frutiger LT Std 45 Light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>
                <a:latin typeface="Frutiger LT Std 45 Light" pitchFamily="34" charset="0"/>
              </a:rPr>
              <a:t>Tail absorbed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>
                <a:latin typeface="Frutiger LT Std 45 Light" pitchFamily="34" charset="0"/>
              </a:rPr>
              <a:t>Air-breathing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>
                <a:latin typeface="Frutiger LT Std 45 Light" pitchFamily="34" charset="0"/>
              </a:rPr>
              <a:t>Moist skin can dry </a:t>
            </a:r>
          </a:p>
          <a:p>
            <a:r>
              <a:rPr lang="en-AU" sz="1600" dirty="0">
                <a:latin typeface="Frutiger LT Std 45 Light" pitchFamily="34" charset="0"/>
              </a:rPr>
              <a:t>     out without water</a:t>
            </a:r>
          </a:p>
        </p:txBody>
      </p:sp>
    </p:spTree>
    <p:extLst>
      <p:ext uri="{BB962C8B-B14F-4D97-AF65-F5344CB8AC3E}">
        <p14:creationId xmlns:p14="http://schemas.microsoft.com/office/powerpoint/2010/main" val="1116681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37319" y="389148"/>
            <a:ext cx="5600700" cy="113107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4800" spc="100" dirty="0">
                <a:solidFill>
                  <a:srgbClr val="002060"/>
                </a:solidFill>
                <a:latin typeface="Franklin Gothic Heavy" panose="020B0903020102020204" pitchFamily="34" charset="0"/>
              </a:rPr>
              <a:t>Threats to Frogs?</a:t>
            </a:r>
            <a:r>
              <a:rPr lang="en-US" sz="2700" spc="100" dirty="0">
                <a:latin typeface="Franklin Gothic Heavy" panose="020B0903020102020204" pitchFamily="34" charset="0"/>
                <a:cs typeface="FranklinGothic No.2"/>
              </a:rPr>
              <a:t>	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421277" y="1409224"/>
            <a:ext cx="8554772" cy="443113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4600" dirty="0"/>
              <a:t>Frogs are susceptible to many changes                   in their environment:</a:t>
            </a:r>
          </a:p>
          <a:p>
            <a:pPr lvl="1"/>
            <a:r>
              <a:rPr lang="en-AU" dirty="0"/>
              <a:t>Salinity can impact on a frog’s ability to regulate its salt/water balance. </a:t>
            </a:r>
          </a:p>
          <a:p>
            <a:pPr lvl="1"/>
            <a:r>
              <a:rPr lang="en-AU" dirty="0"/>
              <a:t>Temperature change can affect the ecology of frogs by forcing populations to alter habitat use and spawning times. </a:t>
            </a:r>
          </a:p>
          <a:p>
            <a:pPr lvl="1"/>
            <a:r>
              <a:rPr lang="en-AU" dirty="0"/>
              <a:t>Large changes in pH can also impact the distribution of local species and, in some cases, they will move out of an area altogether.</a:t>
            </a:r>
          </a:p>
          <a:p>
            <a:pPr marL="457200" lvl="1" indent="0">
              <a:buNone/>
            </a:pPr>
            <a:endParaRPr lang="en-AU" dirty="0"/>
          </a:p>
          <a:p>
            <a:pPr marL="57150" indent="0">
              <a:buNone/>
            </a:pPr>
            <a:r>
              <a:rPr lang="en-AU" sz="4600" dirty="0"/>
              <a:t>At present, frog populations are declining all around the world.</a:t>
            </a:r>
          </a:p>
          <a:p>
            <a:pPr lvl="1"/>
            <a:r>
              <a:rPr lang="en-AU" dirty="0"/>
              <a:t>Using frogs as bio-indicators can be as simple as noticing that a formerly noisy frog habitat has become silent</a:t>
            </a:r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11356446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57479" y="415931"/>
            <a:ext cx="5600700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4800" spc="100" dirty="0">
                <a:solidFill>
                  <a:srgbClr val="002060"/>
                </a:solidFill>
                <a:latin typeface="Franklin Gothic Heavy" panose="020B0903020102020204" pitchFamily="34" charset="0"/>
              </a:rPr>
              <a:t>Frogs in Australia</a:t>
            </a:r>
            <a:r>
              <a:rPr lang="en-US" sz="2700" spc="100" dirty="0">
                <a:latin typeface="Franklin Gothic Heavy" panose="020B0903020102020204" pitchFamily="34" charset="0"/>
                <a:cs typeface="FranklinGothic No.2"/>
              </a:rPr>
              <a:t>	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357479" y="1828800"/>
            <a:ext cx="8403063" cy="442451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AU" altLang="en-US" dirty="0"/>
              <a:t>Australia is home to about 240 native frog species. </a:t>
            </a:r>
          </a:p>
          <a:p>
            <a:pPr>
              <a:lnSpc>
                <a:spcPct val="90000"/>
              </a:lnSpc>
            </a:pPr>
            <a:r>
              <a:rPr lang="en-AU" altLang="en-US" dirty="0"/>
              <a:t>Frogs have adapted to many different habitats </a:t>
            </a:r>
          </a:p>
          <a:p>
            <a:pPr>
              <a:lnSpc>
                <a:spcPct val="90000"/>
              </a:lnSpc>
            </a:pPr>
            <a:r>
              <a:rPr lang="en-AU" altLang="en-US" dirty="0"/>
              <a:t>Some frog can burrow</a:t>
            </a:r>
          </a:p>
          <a:p>
            <a:pPr>
              <a:lnSpc>
                <a:spcPct val="90000"/>
              </a:lnSpc>
            </a:pPr>
            <a:r>
              <a:rPr lang="en-AU" altLang="en-US" dirty="0"/>
              <a:t>Some can clime trees </a:t>
            </a:r>
          </a:p>
          <a:p>
            <a:pPr>
              <a:lnSpc>
                <a:spcPct val="90000"/>
              </a:lnSpc>
            </a:pPr>
            <a:r>
              <a:rPr lang="en-AU" altLang="en-US" dirty="0"/>
              <a:t>Some will live in your backyard</a:t>
            </a:r>
          </a:p>
          <a:p>
            <a:pPr>
              <a:lnSpc>
                <a:spcPct val="90000"/>
              </a:lnSpc>
            </a:pPr>
            <a:endParaRPr lang="en-AU" altLang="en-US" dirty="0"/>
          </a:p>
          <a:p>
            <a:pPr marL="0" indent="0" algn="ctr">
              <a:lnSpc>
                <a:spcPct val="90000"/>
              </a:lnSpc>
              <a:buNone/>
            </a:pPr>
            <a:r>
              <a:rPr lang="en-AU" altLang="en-US" dirty="0">
                <a:latin typeface="Frutiger LT Std 45 Light" pitchFamily="34" charset="0"/>
              </a:rPr>
              <a:t>The following slides show three frog species found in Australia. </a:t>
            </a:r>
          </a:p>
          <a:p>
            <a:pPr>
              <a:lnSpc>
                <a:spcPct val="90000"/>
              </a:lnSpc>
            </a:pPr>
            <a:endParaRPr lang="en-AU" altLang="en-US" b="1" dirty="0"/>
          </a:p>
        </p:txBody>
      </p:sp>
    </p:spTree>
    <p:extLst>
      <p:ext uri="{BB962C8B-B14F-4D97-AF65-F5344CB8AC3E}">
        <p14:creationId xmlns:p14="http://schemas.microsoft.com/office/powerpoint/2010/main" val="3237567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01769" y="505259"/>
            <a:ext cx="6041695" cy="10202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AU" sz="4000" spc="100" dirty="0">
                <a:solidFill>
                  <a:srgbClr val="002060"/>
                </a:solidFill>
                <a:latin typeface="Franklin Gothic Heavy" panose="020B0903020102020204" pitchFamily="34" charset="0"/>
                <a:cs typeface="FranklinGothic No.2"/>
              </a:rPr>
              <a:t>Ornate Burrowing frog</a:t>
            </a:r>
            <a:br>
              <a:rPr lang="en-AU" sz="4000" spc="100" dirty="0">
                <a:solidFill>
                  <a:srgbClr val="002060"/>
                </a:solidFill>
                <a:latin typeface="Franklin Gothic Heavy" panose="020B0903020102020204" pitchFamily="34" charset="0"/>
                <a:cs typeface="FranklinGothic No.2"/>
              </a:rPr>
            </a:br>
            <a:r>
              <a:rPr lang="en-AU" sz="2400" i="1" spc="100" dirty="0" err="1">
                <a:solidFill>
                  <a:srgbClr val="002060"/>
                </a:solidFill>
                <a:latin typeface="Franklin Gothic Heavy" panose="020B0903020102020204" pitchFamily="34" charset="0"/>
                <a:cs typeface="FranklinGothic No.2"/>
              </a:rPr>
              <a:t>Limnodynastes</a:t>
            </a:r>
            <a:r>
              <a:rPr lang="en-AU" sz="2400" i="1" spc="100" dirty="0">
                <a:solidFill>
                  <a:srgbClr val="002060"/>
                </a:solidFill>
                <a:latin typeface="Franklin Gothic Heavy" panose="020B0903020102020204" pitchFamily="34" charset="0"/>
                <a:cs typeface="FranklinGothic No.2"/>
              </a:rPr>
              <a:t> </a:t>
            </a:r>
            <a:r>
              <a:rPr lang="en-AU" sz="2400" i="1" spc="100" dirty="0" err="1">
                <a:solidFill>
                  <a:srgbClr val="002060"/>
                </a:solidFill>
                <a:latin typeface="Franklin Gothic Heavy" panose="020B0903020102020204" pitchFamily="34" charset="0"/>
                <a:cs typeface="FranklinGothic No.2"/>
              </a:rPr>
              <a:t>ornatus</a:t>
            </a:r>
            <a:r>
              <a:rPr lang="en-AU" sz="2400" i="1" spc="100" dirty="0">
                <a:solidFill>
                  <a:srgbClr val="002060"/>
                </a:solidFill>
                <a:latin typeface="Franklin Gothic Heavy" panose="020B0903020102020204" pitchFamily="34" charset="0"/>
                <a:cs typeface="FranklinGothic No.2"/>
              </a:rPr>
              <a:t> </a:t>
            </a:r>
            <a:r>
              <a:rPr lang="en-US" sz="2700" spc="100" dirty="0">
                <a:latin typeface="Franklin Gothic Heavy" panose="020B0903020102020204" pitchFamily="34" charset="0"/>
                <a:cs typeface="FranklinGothic No.2"/>
              </a:rPr>
              <a:t>	</a:t>
            </a: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155544" y="1714593"/>
            <a:ext cx="6940088" cy="348932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altLang="en-US" dirty="0"/>
              <a:t>This frog is well adapted to burrowing when there is little water, and is often found far from the coast and in arid environments. </a:t>
            </a:r>
          </a:p>
          <a:p>
            <a:r>
              <a:rPr lang="en-AU" altLang="en-US" dirty="0"/>
              <a:t>This burrowing species is usually active after rain.</a:t>
            </a:r>
            <a:br>
              <a:rPr lang="en-AU" altLang="en-US" dirty="0"/>
            </a:br>
            <a:endParaRPr lang="en-AU" altLang="en-US" dirty="0"/>
          </a:p>
        </p:txBody>
      </p:sp>
      <p:sp>
        <p:nvSpPr>
          <p:cNvPr id="8" name="Oval 7"/>
          <p:cNvSpPr/>
          <p:nvPr/>
        </p:nvSpPr>
        <p:spPr>
          <a:xfrm>
            <a:off x="6153247" y="2929521"/>
            <a:ext cx="2771775" cy="2771775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039091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49757" y="376910"/>
            <a:ext cx="6041695" cy="1352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AU" sz="4000" spc="100" dirty="0">
                <a:solidFill>
                  <a:srgbClr val="002060"/>
                </a:solidFill>
                <a:latin typeface="Franklin Gothic Heavy" panose="020B0903020102020204" pitchFamily="34" charset="0"/>
                <a:cs typeface="FranklinGothic No.2"/>
              </a:rPr>
              <a:t>Corroboree Frog</a:t>
            </a:r>
          </a:p>
          <a:p>
            <a:pPr>
              <a:lnSpc>
                <a:spcPct val="90000"/>
              </a:lnSpc>
            </a:pPr>
            <a:r>
              <a:rPr lang="en-AU" sz="2400" i="1" spc="100" dirty="0" err="1">
                <a:solidFill>
                  <a:srgbClr val="002060"/>
                </a:solidFill>
                <a:latin typeface="Franklin Gothic Heavy" panose="020B0903020102020204" pitchFamily="34" charset="0"/>
                <a:cs typeface="FranklinGothic No.2"/>
              </a:rPr>
              <a:t>Pseudophryne</a:t>
            </a:r>
            <a:r>
              <a:rPr lang="en-AU" sz="2400" i="1" spc="100" dirty="0">
                <a:solidFill>
                  <a:srgbClr val="002060"/>
                </a:solidFill>
                <a:latin typeface="Franklin Gothic Heavy" panose="020B0903020102020204" pitchFamily="34" charset="0"/>
                <a:cs typeface="FranklinGothic No.2"/>
              </a:rPr>
              <a:t> corroboree </a:t>
            </a:r>
          </a:p>
          <a:p>
            <a:pPr>
              <a:lnSpc>
                <a:spcPct val="90000"/>
              </a:lnSpc>
            </a:pPr>
            <a:r>
              <a:rPr lang="en-US" sz="2700" spc="100" dirty="0">
                <a:latin typeface="Franklin Gothic Heavy" panose="020B0903020102020204" pitchFamily="34" charset="0"/>
                <a:cs typeface="FranklinGothic No.2"/>
              </a:rPr>
              <a:t>	</a:t>
            </a: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142875" y="1747794"/>
            <a:ext cx="6696464" cy="34893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AU" altLang="en-US" dirty="0"/>
              <a:t>This frog lives in the Australian Alps. </a:t>
            </a:r>
          </a:p>
          <a:p>
            <a:pPr>
              <a:spcBef>
                <a:spcPts val="0"/>
              </a:spcBef>
            </a:pPr>
            <a:r>
              <a:rPr lang="en-AU" altLang="en-US" dirty="0"/>
              <a:t>It is found in marshlands and forests under logs and vegetation. </a:t>
            </a: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142876" y="3204608"/>
            <a:ext cx="5418170" cy="34893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AU" altLang="en-US" dirty="0"/>
              <a:t>It likes to breed in the sphagnum bogs. </a:t>
            </a:r>
          </a:p>
          <a:p>
            <a:pPr>
              <a:spcBef>
                <a:spcPts val="0"/>
              </a:spcBef>
              <a:buFontTx/>
              <a:buNone/>
            </a:pPr>
            <a:endParaRPr lang="en-AU" altLang="en-US" sz="1000" dirty="0"/>
          </a:p>
          <a:p>
            <a:pPr algn="ctr">
              <a:spcBef>
                <a:spcPts val="0"/>
              </a:spcBef>
              <a:buFontTx/>
              <a:buNone/>
            </a:pPr>
            <a:r>
              <a:rPr lang="en-AU" altLang="en-US" sz="2000" b="1" dirty="0"/>
              <a:t>This is the most endangered Australian frog and their numbers are decreasing</a:t>
            </a:r>
          </a:p>
        </p:txBody>
      </p:sp>
      <p:sp>
        <p:nvSpPr>
          <p:cNvPr id="12" name="Oval 11"/>
          <p:cNvSpPr/>
          <p:nvPr/>
        </p:nvSpPr>
        <p:spPr>
          <a:xfrm>
            <a:off x="5820276" y="2791344"/>
            <a:ext cx="2992891" cy="2992891"/>
          </a:xfrm>
          <a:prstGeom prst="ellipse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88226533"/>
      </p:ext>
    </p:extLst>
  </p:cSld>
  <p:clrMapOvr>
    <a:masterClrMapping/>
  </p:clrMapOvr>
</p:sld>
</file>

<file path=ppt/theme/theme1.xml><?xml version="1.0" encoding="utf-8"?>
<a:theme xmlns:a="http://schemas.openxmlformats.org/drawingml/2006/main" name="Frog General 201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Frog General 2015</Template>
  <TotalTime>144</TotalTime>
  <Words>684</Words>
  <Application>Microsoft Office PowerPoint</Application>
  <PresentationFormat>On-screen Show (4:3)</PresentationFormat>
  <Paragraphs>111</Paragraphs>
  <Slides>11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Frog General 2015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Fiona Brell</dc:creator>
  <cp:lastModifiedBy>Karen Player</cp:lastModifiedBy>
  <cp:revision>15</cp:revision>
  <dcterms:created xsi:type="dcterms:W3CDTF">2016-12-09T03:05:05Z</dcterms:created>
  <dcterms:modified xsi:type="dcterms:W3CDTF">2017-11-17T03:40:15Z</dcterms:modified>
</cp:coreProperties>
</file>